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57" r:id="rId6"/>
    <p:sldId id="268" r:id="rId7"/>
    <p:sldId id="266" r:id="rId8"/>
    <p:sldId id="269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9F9C8A8-2611-48D3-A6A9-5E7861B3FFC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6404-6380-4B07-BD75-4B6F78DB12D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906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C8A8-2611-48D3-A6A9-5E7861B3FFC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6404-6380-4B07-BD75-4B6F78DB1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6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C8A8-2611-48D3-A6A9-5E7861B3FFC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6404-6380-4B07-BD75-4B6F78DB12D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62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C8A8-2611-48D3-A6A9-5E7861B3FFC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6404-6380-4B07-BD75-4B6F78DB1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C8A8-2611-48D3-A6A9-5E7861B3FFC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6404-6380-4B07-BD75-4B6F78DB12D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41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C8A8-2611-48D3-A6A9-5E7861B3FFC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6404-6380-4B07-BD75-4B6F78DB1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46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C8A8-2611-48D3-A6A9-5E7861B3FFC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6404-6380-4B07-BD75-4B6F78DB1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5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C8A8-2611-48D3-A6A9-5E7861B3FFC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6404-6380-4B07-BD75-4B6F78DB1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2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C8A8-2611-48D3-A6A9-5E7861B3FFC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6404-6380-4B07-BD75-4B6F78DB1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51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C8A8-2611-48D3-A6A9-5E7861B3FFC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6404-6380-4B07-BD75-4B6F78DB1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C8A8-2611-48D3-A6A9-5E7861B3FFC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A6404-6380-4B07-BD75-4B6F78DB12D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67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9F9C8A8-2611-48D3-A6A9-5E7861B3FFC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A9A6404-6380-4B07-BD75-4B6F78DB12D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39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dirty="0" smtClean="0"/>
              <a:t>Inferencing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Big </a:t>
            </a:r>
            <a:r>
              <a:rPr lang="en-US" sz="2800" dirty="0" smtClean="0"/>
              <a:t>Review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526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6240" y="596537"/>
            <a:ext cx="11795760" cy="135636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Clarifying Questions Require You to…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Make sense of something</a:t>
            </a:r>
          </a:p>
          <a:p>
            <a:r>
              <a:rPr lang="en-US" sz="3200" dirty="0" smtClean="0"/>
              <a:t>Explain something</a:t>
            </a:r>
          </a:p>
          <a:p>
            <a:r>
              <a:rPr lang="en-US" sz="3200" dirty="0" smtClean="0"/>
              <a:t>Give a cause</a:t>
            </a:r>
          </a:p>
          <a:p>
            <a:r>
              <a:rPr lang="en-US" sz="3200" dirty="0" smtClean="0"/>
              <a:t>Give a reason</a:t>
            </a:r>
          </a:p>
          <a:p>
            <a:r>
              <a:rPr lang="en-US" sz="3200" dirty="0" smtClean="0"/>
              <a:t>Explain feelings</a:t>
            </a:r>
          </a:p>
          <a:p>
            <a:r>
              <a:rPr lang="en-US" sz="3200" dirty="0" smtClean="0"/>
              <a:t>Compare something</a:t>
            </a:r>
          </a:p>
          <a:p>
            <a:r>
              <a:rPr lang="en-US" sz="3200" dirty="0" smtClean="0"/>
              <a:t>Contrast something </a:t>
            </a:r>
            <a:endParaRPr lang="en-US" sz="3200" dirty="0"/>
          </a:p>
          <a:p>
            <a:endParaRPr lang="en-US" dirty="0"/>
          </a:p>
        </p:txBody>
      </p:sp>
      <p:pic>
        <p:nvPicPr>
          <p:cNvPr id="3074" name="Picture 2" descr="http://www.shmula.com/wp-content/uploads/2010/07/easy-button-stap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034" y="2522220"/>
            <a:ext cx="3108959" cy="3108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eknowyourdreamz.com/images/pencil/pencil-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993" y="5275648"/>
            <a:ext cx="1153024" cy="115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335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Examples </a:t>
            </a:r>
            <a:r>
              <a:rPr lang="en-US" sz="6600" b="1" dirty="0" smtClean="0"/>
              <a:t>Questions</a:t>
            </a:r>
            <a:endParaRPr lang="en-US" sz="6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24128" y="1881051"/>
            <a:ext cx="9720073" cy="4428309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</a:t>
            </a:r>
            <a:r>
              <a:rPr lang="en-US" sz="2800" dirty="0"/>
              <a:t>do you think the author </a:t>
            </a:r>
            <a:r>
              <a:rPr lang="en-US" sz="2800" b="1" dirty="0"/>
              <a:t>meant</a:t>
            </a:r>
            <a:r>
              <a:rPr lang="en-US" sz="2800" dirty="0"/>
              <a:t> when she used the word “satisfied” in paragraph 1?</a:t>
            </a:r>
          </a:p>
          <a:p>
            <a:pPr lvl="0"/>
            <a:r>
              <a:rPr lang="en-US" sz="2800" dirty="0"/>
              <a:t>What was Jason </a:t>
            </a:r>
            <a:r>
              <a:rPr lang="en-US" sz="2800" b="1" dirty="0"/>
              <a:t>trying to do </a:t>
            </a:r>
            <a:r>
              <a:rPr lang="en-US" sz="2800" dirty="0"/>
              <a:t>when he hid the money?</a:t>
            </a:r>
          </a:p>
          <a:p>
            <a:pPr lvl="0"/>
            <a:r>
              <a:rPr lang="en-US" sz="2800" dirty="0"/>
              <a:t>How do you think Paula was </a:t>
            </a:r>
            <a:r>
              <a:rPr lang="en-US" sz="2800" b="1" dirty="0"/>
              <a:t>feeling</a:t>
            </a:r>
            <a:r>
              <a:rPr lang="en-US" sz="2800" dirty="0"/>
              <a:t> when she went to the store?</a:t>
            </a:r>
          </a:p>
          <a:p>
            <a:pPr lvl="0"/>
            <a:r>
              <a:rPr lang="en-US" sz="2800" dirty="0"/>
              <a:t>What </a:t>
            </a:r>
            <a:r>
              <a:rPr lang="en-US" sz="2800" b="1" dirty="0"/>
              <a:t>caused</a:t>
            </a:r>
            <a:r>
              <a:rPr lang="en-US" sz="2800" dirty="0"/>
              <a:t> Mrs. Jones to give away the puppy?</a:t>
            </a:r>
          </a:p>
          <a:p>
            <a:pPr lvl="0"/>
            <a:r>
              <a:rPr lang="en-US" sz="2800" dirty="0"/>
              <a:t>What do you think the </a:t>
            </a:r>
            <a:r>
              <a:rPr lang="en-US" sz="2800" b="1" dirty="0"/>
              <a:t>reason</a:t>
            </a:r>
            <a:r>
              <a:rPr lang="en-US" sz="2800" dirty="0"/>
              <a:t> was for his angry behavior?</a:t>
            </a:r>
          </a:p>
          <a:p>
            <a:pPr lvl="0"/>
            <a:r>
              <a:rPr lang="en-US" sz="2800" dirty="0"/>
              <a:t>How does Jim’s behavior </a:t>
            </a:r>
            <a:r>
              <a:rPr lang="en-US" sz="2800" b="1" dirty="0"/>
              <a:t>compare</a:t>
            </a:r>
            <a:r>
              <a:rPr lang="en-US" sz="2800" dirty="0"/>
              <a:t> to Pedro’s behavior?</a:t>
            </a:r>
          </a:p>
          <a:p>
            <a:pPr lvl="0"/>
            <a:r>
              <a:rPr lang="en-US" sz="2800" dirty="0"/>
              <a:t>How does the parade </a:t>
            </a:r>
            <a:r>
              <a:rPr lang="en-US" sz="2800" b="1" dirty="0"/>
              <a:t>contrast</a:t>
            </a:r>
            <a:r>
              <a:rPr lang="en-US" sz="2800" dirty="0"/>
              <a:t> with previous parades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7467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Inference Strategy Steps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I- </a:t>
            </a:r>
            <a:r>
              <a:rPr lang="en-US" sz="4000" dirty="0" smtClean="0"/>
              <a:t>Interact with the questions and the passage</a:t>
            </a:r>
          </a:p>
          <a:p>
            <a:r>
              <a:rPr lang="en-US" sz="4000" b="1" dirty="0" smtClean="0"/>
              <a:t>N-</a:t>
            </a:r>
            <a:r>
              <a:rPr lang="en-US" sz="4000" dirty="0" smtClean="0"/>
              <a:t> Note what you know</a:t>
            </a:r>
          </a:p>
          <a:p>
            <a:r>
              <a:rPr lang="en-US" sz="4000" b="1" dirty="0" smtClean="0"/>
              <a:t>F- </a:t>
            </a:r>
            <a:r>
              <a:rPr lang="en-US" sz="4000" dirty="0" smtClean="0"/>
              <a:t>Find the clues</a:t>
            </a:r>
          </a:p>
          <a:p>
            <a:r>
              <a:rPr lang="en-US" sz="4000" b="1" dirty="0" smtClean="0"/>
              <a:t>E-</a:t>
            </a:r>
            <a:r>
              <a:rPr lang="en-US" sz="4000" dirty="0" smtClean="0"/>
              <a:t> Explore any supporting details</a:t>
            </a:r>
          </a:p>
          <a:p>
            <a:r>
              <a:rPr lang="en-US" sz="4000" b="1" dirty="0" smtClean="0"/>
              <a:t>R-</a:t>
            </a:r>
            <a:r>
              <a:rPr lang="en-US" sz="4000" dirty="0" smtClean="0"/>
              <a:t> Return to the question</a:t>
            </a:r>
            <a:endParaRPr lang="en-US" sz="4000" dirty="0"/>
          </a:p>
        </p:txBody>
      </p:sp>
      <p:pic>
        <p:nvPicPr>
          <p:cNvPr id="13314" name="Picture 2" descr="http://www.sps186.org/images/attachments/146_12794259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725" y="2875025"/>
            <a:ext cx="3381375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62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/>
              <a:t>Infer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guess about something based on your schema and what you have learned.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895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Inference Strategy Steps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I- </a:t>
            </a:r>
            <a:r>
              <a:rPr lang="en-US" sz="4000" dirty="0" smtClean="0"/>
              <a:t>Interact with the questions and the passage</a:t>
            </a:r>
          </a:p>
          <a:p>
            <a:r>
              <a:rPr lang="en-US" sz="4000" b="1" dirty="0" smtClean="0"/>
              <a:t>N-</a:t>
            </a:r>
            <a:r>
              <a:rPr lang="en-US" sz="4000" dirty="0" smtClean="0"/>
              <a:t> Note what you know</a:t>
            </a:r>
          </a:p>
          <a:p>
            <a:r>
              <a:rPr lang="en-US" sz="4000" b="1" dirty="0" smtClean="0"/>
              <a:t>F- </a:t>
            </a:r>
            <a:r>
              <a:rPr lang="en-US" sz="4000" dirty="0" smtClean="0"/>
              <a:t>Find the clues</a:t>
            </a:r>
          </a:p>
          <a:p>
            <a:r>
              <a:rPr lang="en-US" sz="4000" b="1" dirty="0" smtClean="0"/>
              <a:t>E-</a:t>
            </a:r>
            <a:r>
              <a:rPr lang="en-US" sz="4000" dirty="0" smtClean="0"/>
              <a:t> Explore any supporting details</a:t>
            </a:r>
          </a:p>
          <a:p>
            <a:r>
              <a:rPr lang="en-US" sz="4000" b="1" dirty="0" smtClean="0"/>
              <a:t>R-</a:t>
            </a:r>
            <a:r>
              <a:rPr lang="en-US" sz="4000" dirty="0" smtClean="0"/>
              <a:t> Return to the question</a:t>
            </a:r>
            <a:endParaRPr lang="en-US" sz="4000" dirty="0"/>
          </a:p>
        </p:txBody>
      </p:sp>
      <p:pic>
        <p:nvPicPr>
          <p:cNvPr id="13314" name="Picture 2" descr="http://www.sps186.org/images/attachments/146_12794259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725" y="2875025"/>
            <a:ext cx="3381375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49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Factual Questions</a:t>
            </a:r>
            <a:endParaRPr lang="en-US" sz="6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41101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* The answer is right in the text. </a:t>
            </a:r>
          </a:p>
          <a:p>
            <a:r>
              <a:rPr lang="en-US" sz="2800" dirty="0" smtClean="0"/>
              <a:t>* Mark the questions on the page with an “F” to indicate they are Factual Questions </a:t>
            </a:r>
          </a:p>
          <a:p>
            <a:r>
              <a:rPr lang="en-US" sz="2800" dirty="0" smtClean="0"/>
              <a:t>* Key words for factual questions are who, what, when, where, why, and sometimes how and because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572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Examples of Factual Questions:</a:t>
            </a:r>
          </a:p>
          <a:p>
            <a:r>
              <a:rPr lang="en-US" dirty="0" smtClean="0"/>
              <a:t>- What color is the boy’s hair?</a:t>
            </a:r>
          </a:p>
          <a:p>
            <a:r>
              <a:rPr lang="en-US" dirty="0" smtClean="0"/>
              <a:t>- What is the name of the girl’s best friend?</a:t>
            </a:r>
          </a:p>
          <a:p>
            <a:r>
              <a:rPr lang="en-US" dirty="0" smtClean="0"/>
              <a:t>- How many years have the people lived in their house?</a:t>
            </a:r>
          </a:p>
          <a:p>
            <a:r>
              <a:rPr lang="en-US" dirty="0" smtClean="0"/>
              <a:t>- Where is the train going?</a:t>
            </a:r>
          </a:p>
          <a:p>
            <a:r>
              <a:rPr lang="en-US" dirty="0" smtClean="0"/>
              <a:t>- Who is on the boat with the baby?</a:t>
            </a:r>
          </a:p>
          <a:p>
            <a:r>
              <a:rPr lang="en-US" dirty="0" smtClean="0"/>
              <a:t>- When did the man arrive?</a:t>
            </a:r>
          </a:p>
          <a:p>
            <a:r>
              <a:rPr lang="en-US" dirty="0" smtClean="0"/>
              <a:t>- Which dog bit the child?</a:t>
            </a:r>
          </a:p>
          <a:p>
            <a:endParaRPr lang="en-US" dirty="0"/>
          </a:p>
        </p:txBody>
      </p:sp>
      <p:pic>
        <p:nvPicPr>
          <p:cNvPr id="3074" name="Picture 2" descr="http://www.changefactory.com.au/wp-content/uploads/2010/09/article-fact-or-opin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055" y="-96073"/>
            <a:ext cx="3361783" cy="3361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5028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Big picture questions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429045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 Big Picture Question will ask you to figure out the </a:t>
            </a:r>
            <a:r>
              <a:rPr lang="en-US" sz="3200" b="1" dirty="0" smtClean="0"/>
              <a:t>MAIN IDEA</a:t>
            </a:r>
            <a:r>
              <a:rPr lang="en-US" sz="3200" dirty="0" smtClean="0"/>
              <a:t> or big message or </a:t>
            </a:r>
            <a:r>
              <a:rPr lang="en-US" sz="3200" b="1" dirty="0" smtClean="0"/>
              <a:t>THEME</a:t>
            </a:r>
            <a:r>
              <a:rPr lang="en-US" sz="3200" dirty="0" smtClean="0"/>
              <a:t> of the passage. </a:t>
            </a:r>
          </a:p>
          <a:p>
            <a:endParaRPr lang="en-US" sz="3200" dirty="0" smtClean="0"/>
          </a:p>
          <a:p>
            <a:r>
              <a:rPr lang="en-US" sz="3200" dirty="0" smtClean="0"/>
              <a:t>A Big Picture Question may ask for the </a:t>
            </a:r>
            <a:r>
              <a:rPr lang="en-US" sz="3200" b="1" dirty="0" smtClean="0"/>
              <a:t>PURPOSE</a:t>
            </a:r>
            <a:r>
              <a:rPr lang="en-US" sz="3200" dirty="0" smtClean="0"/>
              <a:t> of the piece of text. 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A Big Picture Question may ask for a </a:t>
            </a:r>
            <a:r>
              <a:rPr lang="en-US" sz="3200" b="1" dirty="0" smtClean="0"/>
              <a:t>SUMMARY</a:t>
            </a:r>
            <a:r>
              <a:rPr lang="en-US" sz="3200" dirty="0" smtClean="0"/>
              <a:t> of the passage. It may also ask for information on the </a:t>
            </a:r>
            <a:r>
              <a:rPr lang="en-US" sz="3200" b="1" dirty="0" smtClean="0"/>
              <a:t>SETTING </a:t>
            </a:r>
            <a:r>
              <a:rPr lang="en-US" sz="3200" dirty="0" smtClean="0"/>
              <a:t>and </a:t>
            </a:r>
            <a:r>
              <a:rPr lang="en-US" sz="3200" b="1" dirty="0" smtClean="0"/>
              <a:t>TONE </a:t>
            </a:r>
            <a:r>
              <a:rPr lang="en-US" sz="3200" dirty="0" smtClean="0"/>
              <a:t>of the passage.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883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672" y="250364"/>
            <a:ext cx="10022983" cy="1913285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Example Big Picture Questions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>
                <a:solidFill>
                  <a:schemeClr val="folHlink"/>
                </a:solidFill>
              </a:rPr>
              <a:t>What is the </a:t>
            </a:r>
            <a:r>
              <a:rPr lang="en-US" altLang="en-US" sz="2400" u="sng" dirty="0">
                <a:solidFill>
                  <a:schemeClr val="folHlink"/>
                </a:solidFill>
              </a:rPr>
              <a:t>main idea</a:t>
            </a:r>
            <a:r>
              <a:rPr lang="en-US" altLang="en-US" sz="2400" dirty="0">
                <a:solidFill>
                  <a:schemeClr val="folHlink"/>
                </a:solidFill>
              </a:rPr>
              <a:t> of this passage?</a:t>
            </a:r>
          </a:p>
          <a:p>
            <a:r>
              <a:rPr lang="en-US" altLang="en-US" sz="2400" dirty="0"/>
              <a:t>What is the author's </a:t>
            </a:r>
            <a:r>
              <a:rPr lang="en-US" altLang="en-US" sz="2400" u="sng" dirty="0"/>
              <a:t>main message</a:t>
            </a:r>
            <a:r>
              <a:rPr lang="en-US" altLang="en-US" sz="2400" dirty="0"/>
              <a:t>?</a:t>
            </a:r>
          </a:p>
          <a:p>
            <a:r>
              <a:rPr lang="en-US" altLang="en-US" sz="2400" dirty="0">
                <a:solidFill>
                  <a:schemeClr val="folHlink"/>
                </a:solidFill>
              </a:rPr>
              <a:t>What is the </a:t>
            </a:r>
            <a:r>
              <a:rPr lang="en-US" altLang="en-US" sz="2400" u="sng" dirty="0">
                <a:solidFill>
                  <a:schemeClr val="folHlink"/>
                </a:solidFill>
              </a:rPr>
              <a:t>main idea</a:t>
            </a:r>
            <a:r>
              <a:rPr lang="en-US" altLang="en-US" sz="2400" dirty="0">
                <a:solidFill>
                  <a:schemeClr val="folHlink"/>
                </a:solidFill>
              </a:rPr>
              <a:t> of the </a:t>
            </a:r>
            <a:r>
              <a:rPr lang="en-US" altLang="en-US" sz="2400" dirty="0" smtClean="0">
                <a:solidFill>
                  <a:schemeClr val="folHlink"/>
                </a:solidFill>
              </a:rPr>
              <a:t>first paragraph</a:t>
            </a:r>
            <a:r>
              <a:rPr lang="en-US" altLang="en-US" sz="2400" dirty="0">
                <a:solidFill>
                  <a:schemeClr val="folHlink"/>
                </a:solidFill>
              </a:rPr>
              <a:t>?</a:t>
            </a:r>
          </a:p>
          <a:p>
            <a:r>
              <a:rPr lang="en-US" altLang="en-US" sz="2400" dirty="0"/>
              <a:t>What is the </a:t>
            </a:r>
            <a:r>
              <a:rPr lang="en-US" altLang="en-US" sz="2400" u="sng" dirty="0"/>
              <a:t>theme</a:t>
            </a:r>
            <a:r>
              <a:rPr lang="en-US" altLang="en-US" sz="2400" dirty="0"/>
              <a:t> of this passage?</a:t>
            </a:r>
          </a:p>
          <a:p>
            <a:r>
              <a:rPr lang="en-US" altLang="en-US" sz="2400" dirty="0">
                <a:solidFill>
                  <a:schemeClr val="folHlink"/>
                </a:solidFill>
              </a:rPr>
              <a:t>What was the author's </a:t>
            </a:r>
            <a:r>
              <a:rPr lang="en-US" altLang="en-US" sz="2400" u="sng" dirty="0">
                <a:solidFill>
                  <a:schemeClr val="folHlink"/>
                </a:solidFill>
              </a:rPr>
              <a:t>purpose</a:t>
            </a:r>
            <a:r>
              <a:rPr lang="en-US" altLang="en-US" sz="2400" dirty="0">
                <a:solidFill>
                  <a:schemeClr val="folHlink"/>
                </a:solidFill>
              </a:rPr>
              <a:t> </a:t>
            </a:r>
            <a:r>
              <a:rPr lang="en-US" altLang="en-US" sz="2400" dirty="0" smtClean="0">
                <a:solidFill>
                  <a:schemeClr val="folHlink"/>
                </a:solidFill>
              </a:rPr>
              <a:t>in writing </a:t>
            </a:r>
            <a:r>
              <a:rPr lang="en-US" altLang="en-US" sz="2400" dirty="0">
                <a:solidFill>
                  <a:schemeClr val="folHlink"/>
                </a:solidFill>
              </a:rPr>
              <a:t>this passage?</a:t>
            </a:r>
          </a:p>
          <a:p>
            <a:r>
              <a:rPr lang="en-US" altLang="en-US" sz="2400" dirty="0"/>
              <a:t>What is the </a:t>
            </a:r>
            <a:r>
              <a:rPr lang="en-US" altLang="en-US" sz="2400" u="sng" dirty="0"/>
              <a:t>setting</a:t>
            </a:r>
            <a:r>
              <a:rPr lang="en-US" altLang="en-US" sz="2400" dirty="0"/>
              <a:t> of this story?</a:t>
            </a:r>
          </a:p>
          <a:p>
            <a:r>
              <a:rPr lang="en-US" altLang="en-US" sz="2400" dirty="0">
                <a:solidFill>
                  <a:schemeClr val="folHlink"/>
                </a:solidFill>
              </a:rPr>
              <a:t>What is the </a:t>
            </a:r>
            <a:r>
              <a:rPr lang="en-US" altLang="en-US" sz="2400" u="sng" dirty="0">
                <a:solidFill>
                  <a:schemeClr val="folHlink"/>
                </a:solidFill>
              </a:rPr>
              <a:t>tone</a:t>
            </a:r>
            <a:r>
              <a:rPr lang="en-US" altLang="en-US" sz="2400" dirty="0">
                <a:solidFill>
                  <a:schemeClr val="folHlink"/>
                </a:solidFill>
              </a:rPr>
              <a:t> of this passage?</a:t>
            </a:r>
          </a:p>
          <a:p>
            <a:r>
              <a:rPr lang="en-US" altLang="en-US" sz="2400" dirty="0"/>
              <a:t>Which of these statements </a:t>
            </a:r>
            <a:r>
              <a:rPr lang="en-US" altLang="en-US" sz="2400" u="sng" dirty="0" smtClean="0"/>
              <a:t>summarizes </a:t>
            </a:r>
            <a:r>
              <a:rPr lang="en-US" altLang="en-US" sz="2400" dirty="0" smtClean="0"/>
              <a:t>what </a:t>
            </a:r>
            <a:r>
              <a:rPr lang="en-US" altLang="en-US" sz="2400" dirty="0"/>
              <a:t>this passage is about?</a:t>
            </a:r>
          </a:p>
          <a:p>
            <a:endParaRPr lang="en-US" dirty="0"/>
          </a:p>
        </p:txBody>
      </p:sp>
      <p:pic>
        <p:nvPicPr>
          <p:cNvPr id="2052" name="Picture 4" descr="http://zehno.com.s135992.gridserver.com/wp-content/uploads/2012/12/Questions-3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0629" y="2286000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380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800" b="1" dirty="0" smtClean="0"/>
              <a:t>Predicting Questions</a:t>
            </a:r>
            <a:endParaRPr lang="en-US" sz="7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Require you to </a:t>
            </a:r>
            <a:r>
              <a:rPr lang="en-US" sz="4400" b="1" dirty="0" smtClean="0"/>
              <a:t>MAKE </a:t>
            </a:r>
            <a:r>
              <a:rPr lang="en-US" sz="4400" dirty="0" smtClean="0"/>
              <a:t>a </a:t>
            </a:r>
            <a:r>
              <a:rPr lang="en-US" sz="4400" b="1" dirty="0" smtClean="0"/>
              <a:t>GUESS </a:t>
            </a:r>
            <a:r>
              <a:rPr lang="en-US" sz="4400" dirty="0" smtClean="0"/>
              <a:t>or </a:t>
            </a:r>
            <a:r>
              <a:rPr lang="en-US" sz="4400" b="1" dirty="0" smtClean="0"/>
              <a:t>FORECAST </a:t>
            </a:r>
            <a:r>
              <a:rPr lang="en-US" sz="4400" dirty="0" smtClean="0"/>
              <a:t>about what will happen in the </a:t>
            </a:r>
            <a:r>
              <a:rPr lang="en-US" sz="4400" b="1" dirty="0" smtClean="0"/>
              <a:t>FUTURE.</a:t>
            </a:r>
            <a:r>
              <a:rPr lang="en-US" sz="4400" dirty="0" smtClean="0"/>
              <a:t> </a:t>
            </a:r>
          </a:p>
          <a:p>
            <a:pPr marL="0" indent="0">
              <a:buNone/>
            </a:pPr>
            <a:endParaRPr lang="en-US" sz="4400" dirty="0" smtClean="0"/>
          </a:p>
          <a:p>
            <a:r>
              <a:rPr lang="en-US" sz="4400" dirty="0" smtClean="0"/>
              <a:t>Require you to base your </a:t>
            </a:r>
            <a:r>
              <a:rPr lang="en-US" sz="4400" b="1" dirty="0" smtClean="0"/>
              <a:t>FORECAST</a:t>
            </a:r>
            <a:r>
              <a:rPr lang="en-US" sz="4400" dirty="0" smtClean="0"/>
              <a:t> on </a:t>
            </a:r>
            <a:r>
              <a:rPr lang="en-US" sz="4400" b="1" dirty="0" smtClean="0"/>
              <a:t>INFORMATION </a:t>
            </a:r>
            <a:r>
              <a:rPr lang="en-US" sz="4400" dirty="0" smtClean="0"/>
              <a:t>you have read.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82028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330624"/>
            <a:ext cx="10131425" cy="1456267"/>
          </a:xfrm>
        </p:spPr>
        <p:txBody>
          <a:bodyPr>
            <a:normAutofit/>
          </a:bodyPr>
          <a:lstStyle/>
          <a:p>
            <a:r>
              <a:rPr lang="en-US" sz="8800" b="1" dirty="0" smtClean="0"/>
              <a:t>Example Questions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1786891"/>
            <a:ext cx="10131425" cy="4594859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What do you think </a:t>
            </a:r>
            <a:r>
              <a:rPr lang="en-US" sz="2800" b="1" dirty="0"/>
              <a:t>will happen next</a:t>
            </a:r>
            <a:r>
              <a:rPr lang="en-US" sz="2800" dirty="0"/>
              <a:t>?</a:t>
            </a:r>
          </a:p>
          <a:p>
            <a:pPr lvl="0"/>
            <a:r>
              <a:rPr lang="en-US" sz="2800" dirty="0"/>
              <a:t>What is the most likely event to </a:t>
            </a:r>
            <a:r>
              <a:rPr lang="en-US" sz="2800" b="1" dirty="0"/>
              <a:t>happen next</a:t>
            </a:r>
            <a:r>
              <a:rPr lang="en-US" sz="2800" dirty="0"/>
              <a:t>?</a:t>
            </a:r>
          </a:p>
          <a:p>
            <a:pPr lvl="0"/>
            <a:r>
              <a:rPr lang="en-US" sz="2800" dirty="0"/>
              <a:t>What will the main character do </a:t>
            </a:r>
            <a:r>
              <a:rPr lang="en-US" sz="2800" b="1" dirty="0"/>
              <a:t>next</a:t>
            </a:r>
            <a:r>
              <a:rPr lang="en-US" sz="2800" dirty="0"/>
              <a:t>?</a:t>
            </a:r>
          </a:p>
          <a:p>
            <a:pPr lvl="0"/>
            <a:r>
              <a:rPr lang="en-US" sz="2800" dirty="0"/>
              <a:t>What </a:t>
            </a:r>
            <a:r>
              <a:rPr lang="en-US" sz="2800" b="1" dirty="0"/>
              <a:t>will</a:t>
            </a:r>
            <a:r>
              <a:rPr lang="en-US" sz="2800" dirty="0"/>
              <a:t> happen to the boy in the </a:t>
            </a:r>
            <a:r>
              <a:rPr lang="en-US" sz="2800" b="1" dirty="0"/>
              <a:t>future</a:t>
            </a:r>
            <a:r>
              <a:rPr lang="en-US" sz="2800" dirty="0"/>
              <a:t>?</a:t>
            </a:r>
          </a:p>
          <a:p>
            <a:pPr lvl="0"/>
            <a:r>
              <a:rPr lang="en-US" sz="2800" dirty="0"/>
              <a:t>Where </a:t>
            </a:r>
            <a:r>
              <a:rPr lang="en-US" sz="2800" b="1" dirty="0"/>
              <a:t>will</a:t>
            </a:r>
            <a:r>
              <a:rPr lang="en-US" sz="2800" dirty="0"/>
              <a:t> the boy hide?</a:t>
            </a:r>
          </a:p>
          <a:p>
            <a:pPr lvl="0"/>
            <a:r>
              <a:rPr lang="en-US" sz="2800" dirty="0"/>
              <a:t>Who </a:t>
            </a:r>
            <a:r>
              <a:rPr lang="en-US" sz="2800" b="1" dirty="0"/>
              <a:t>will</a:t>
            </a:r>
            <a:r>
              <a:rPr lang="en-US" sz="2800" dirty="0"/>
              <a:t> help her?</a:t>
            </a:r>
          </a:p>
          <a:p>
            <a:pPr lvl="0"/>
            <a:r>
              <a:rPr lang="en-US" sz="2800" dirty="0"/>
              <a:t>When </a:t>
            </a:r>
            <a:r>
              <a:rPr lang="en-US" sz="2800" b="1" dirty="0"/>
              <a:t>will</a:t>
            </a:r>
            <a:r>
              <a:rPr lang="en-US" sz="2800" dirty="0"/>
              <a:t> she be found?</a:t>
            </a:r>
          </a:p>
          <a:p>
            <a:pPr lvl="0"/>
            <a:r>
              <a:rPr lang="en-US" sz="2800" dirty="0"/>
              <a:t>Which of his friends </a:t>
            </a:r>
            <a:r>
              <a:rPr lang="en-US" sz="2800" b="1" dirty="0"/>
              <a:t>will</a:t>
            </a:r>
            <a:r>
              <a:rPr lang="en-US" sz="2800" dirty="0"/>
              <a:t> stay overnight?</a:t>
            </a:r>
          </a:p>
          <a:p>
            <a:pPr lvl="0"/>
            <a:r>
              <a:rPr lang="en-US" sz="2800" dirty="0"/>
              <a:t>If you were to finish this story, how would you </a:t>
            </a:r>
            <a:r>
              <a:rPr lang="en-US" sz="2800" b="1" dirty="0"/>
              <a:t>end</a:t>
            </a:r>
            <a:r>
              <a:rPr lang="en-US" sz="2800" dirty="0"/>
              <a:t> it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pic>
        <p:nvPicPr>
          <p:cNvPr id="8194" name="Picture 2" descr="https://muhc.ca/sites/default/files/micro/m-Questions/ques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650" y="1786891"/>
            <a:ext cx="40862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76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 smtClean="0"/>
              <a:t>Clarifying Questions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To make something clear…. it is easy to understand</a:t>
            </a:r>
            <a:r>
              <a:rPr lang="en-US" sz="5400" dirty="0" smtClean="0"/>
              <a:t>!</a:t>
            </a:r>
          </a:p>
          <a:p>
            <a:endParaRPr lang="en-US" sz="5400" dirty="0" smtClean="0"/>
          </a:p>
          <a:p>
            <a:r>
              <a:rPr lang="en-US" sz="5400" dirty="0" smtClean="0"/>
              <a:t>If something isn’t clear, it won’t make sense! </a:t>
            </a:r>
            <a:endParaRPr lang="en-US" sz="5400" dirty="0"/>
          </a:p>
        </p:txBody>
      </p:sp>
      <p:pic>
        <p:nvPicPr>
          <p:cNvPr id="7" name="Picture 4" descr="http://weknowyourdreamz.com/images/pencil/pencil-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993" y="5275648"/>
            <a:ext cx="1153024" cy="115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5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185</TotalTime>
  <Words>581</Words>
  <Application>Microsoft Office PowerPoint</Application>
  <PresentationFormat>Widescreen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Tw Cen MT</vt:lpstr>
      <vt:lpstr>Tw Cen MT Condensed</vt:lpstr>
      <vt:lpstr>Wingdings 3</vt:lpstr>
      <vt:lpstr>Integral</vt:lpstr>
      <vt:lpstr>Inferencing</vt:lpstr>
      <vt:lpstr>Infer</vt:lpstr>
      <vt:lpstr>Inference Strategy Steps</vt:lpstr>
      <vt:lpstr>Factual Questions</vt:lpstr>
      <vt:lpstr>Big picture questions</vt:lpstr>
      <vt:lpstr>Example Big Picture Questions</vt:lpstr>
      <vt:lpstr>Predicting Questions</vt:lpstr>
      <vt:lpstr>Example Questions</vt:lpstr>
      <vt:lpstr>Clarifying Questions</vt:lpstr>
      <vt:lpstr>Clarifying Questions Require You to…</vt:lpstr>
      <vt:lpstr>Examples Questions</vt:lpstr>
      <vt:lpstr>Inference Strategy Steps</vt:lpstr>
    </vt:vector>
  </TitlesOfParts>
  <Company>ASD2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Inferencing</dc:title>
  <dc:creator>Jennifer Smith</dc:creator>
  <cp:lastModifiedBy>Jennifer Smith</cp:lastModifiedBy>
  <cp:revision>10</cp:revision>
  <dcterms:created xsi:type="dcterms:W3CDTF">2016-02-09T18:00:27Z</dcterms:created>
  <dcterms:modified xsi:type="dcterms:W3CDTF">2016-02-11T14:50:20Z</dcterms:modified>
</cp:coreProperties>
</file>